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>
                <a:latin typeface="Maiandra GD" panose="020E0502030308020204" charset="0"/>
                <a:cs typeface="Maiandra GD" panose="020E0502030308020204" charset="0"/>
              </a:rPr>
              <a:t>Sosial Ekonomi &amp; Pengaruh Sosial</a:t>
            </a:r>
            <a:endParaRPr lang="en-US" sz="4400" dirty="0">
              <a:latin typeface="Maiandra GD" panose="020E0502030308020204" charset="0"/>
              <a:cs typeface="Maiandra GD" panose="020E050203030802020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33563" y="2917825"/>
            <a:ext cx="7393517" cy="1222375"/>
          </a:xfrm>
        </p:spPr>
        <p:txBody>
          <a:bodyPr/>
          <a:lstStyle/>
          <a:p>
            <a:pPr algn="r"/>
            <a:r>
              <a:rPr lang="en-US">
                <a:latin typeface="Maiandra GD" panose="020E0502030308020204" charset="0"/>
                <a:cs typeface="Maiandra GD" panose="020E0502030308020204" charset="0"/>
              </a:rPr>
              <a:t>Psikologi Ekonomi, </a:t>
            </a:r>
            <a:endParaRPr lang="en-US">
              <a:latin typeface="Maiandra GD" panose="020E0502030308020204" charset="0"/>
              <a:cs typeface="Maiandra GD" panose="020E0502030308020204" charset="0"/>
            </a:endParaRPr>
          </a:p>
          <a:p>
            <a:pPr algn="r"/>
            <a:r>
              <a:rPr lang="en-US">
                <a:latin typeface="Maiandra GD" panose="020E0502030308020204" charset="0"/>
                <a:cs typeface="Maiandra GD" panose="020E0502030308020204" charset="0"/>
              </a:rPr>
              <a:t>Pertemuan ke-5</a:t>
            </a:r>
            <a:endParaRPr lang="en-US">
              <a:latin typeface="Maiandra GD" panose="020E0502030308020204" charset="0"/>
              <a:cs typeface="Maiandra GD" panose="020E050203030802020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br>
              <a:rPr lang="en-US" altLang="en-US">
                <a:sym typeface="+mn-ea"/>
              </a:rPr>
            </a:br>
            <a:r>
              <a:rPr lang="en-US" altLang="en-US">
                <a:sym typeface="+mn-ea"/>
              </a:rPr>
              <a:t>4</a:t>
            </a:r>
            <a:r>
              <a:rPr lang="en-US" altLang="en-US">
                <a:latin typeface="Maiandra GD" panose="020E0502030308020204" charset="0"/>
                <a:cs typeface="Maiandra GD" panose="020E0502030308020204" charset="0"/>
                <a:sym typeface="+mn-ea"/>
              </a:rPr>
              <a:t>. Contoh Aktual: FOMO &amp; Tren Gadget</a:t>
            </a:r>
            <a:br>
              <a:rPr lang="en-US" altLang="en-US">
                <a:latin typeface="Maiandra GD" panose="020E0502030308020204" charset="0"/>
                <a:cs typeface="Maiandra GD" panose="020E0502030308020204" charset="0"/>
              </a:rPr>
            </a:b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 altLang="en-US"/>
          </a:p>
          <a:p>
            <a:r>
              <a:rPr lang="en-US" altLang="en-US">
                <a:latin typeface="Maiandra GD" panose="020E0502030308020204" charset="0"/>
                <a:cs typeface="Maiandra GD" panose="020E0502030308020204" charset="0"/>
              </a:rPr>
              <a:t>FOMO (Fear of Missing Out) = ketakutan tertinggal dari tren sosial atau teknologi.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>
                <a:latin typeface="Maiandra GD" panose="020E0502030308020204" charset="0"/>
                <a:cs typeface="Maiandra GD" panose="020E0502030308020204" charset="0"/>
              </a:rPr>
              <a:t>Dalam konteks ekonomi, FOMO mendorong orang membeli produk yang sedang viral agar tidak merasa ketinggalan atau dikucilkan secara sosial.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6445"/>
            <a:ext cx="10972800" cy="5360035"/>
          </a:xfrm>
        </p:spPr>
        <p:txBody>
          <a:bodyPr/>
          <a:p>
            <a:pPr marL="0" indent="0">
              <a:buNone/>
            </a:pPr>
            <a:endParaRPr lang="zh-CN" altLang="en-US" sz="2800"/>
          </a:p>
          <a:p>
            <a:pPr marL="0" indent="0">
              <a:buNone/>
            </a:pPr>
            <a:r>
              <a:rPr lang="zh-CN" altLang="en-US" sz="2800">
                <a:latin typeface="Maiandra GD" panose="020E0502030308020204" charset="0"/>
                <a:cs typeface="Maiandra GD" panose="020E0502030308020204" charset="0"/>
              </a:rPr>
              <a:t>💡</a:t>
            </a:r>
            <a:r>
              <a:rPr lang="en-US" altLang="en-US" sz="2800">
                <a:latin typeface="Maiandra GD" panose="020E0502030308020204" charset="0"/>
                <a:cs typeface="Maiandra GD" panose="020E0502030308020204" charset="0"/>
              </a:rPr>
              <a:t> Contoh konkret:</a:t>
            </a:r>
            <a:endParaRPr lang="en-US" altLang="en-US" sz="2800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 sz="2800">
                <a:latin typeface="Maiandra GD" panose="020E0502030308020204" charset="0"/>
                <a:cs typeface="Maiandra GD" panose="020E0502030308020204" charset="0"/>
              </a:rPr>
              <a:t>Membeli gadget terbaru karena takut dianggap “kuno”.</a:t>
            </a:r>
            <a:endParaRPr lang="en-US" altLang="en-US" sz="2800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 sz="2800">
                <a:latin typeface="Maiandra GD" panose="020E0502030308020204" charset="0"/>
                <a:cs typeface="Maiandra GD" panose="020E0502030308020204" charset="0"/>
              </a:rPr>
              <a:t>Mengikuti flash sale online meski tidak butuh, karena “semua orang beli”.</a:t>
            </a:r>
            <a:endParaRPr lang="en-US" altLang="en-US" sz="2800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 sz="2800">
                <a:latin typeface="Maiandra GD" panose="020E0502030308020204" charset="0"/>
                <a:cs typeface="Maiandra GD" panose="020E0502030308020204" charset="0"/>
              </a:rPr>
              <a:t>Mengganti HP setiap tahun agar tampil keren di media sosial.</a:t>
            </a:r>
            <a:endParaRPr lang="en-US" altLang="en-US" sz="2800">
              <a:latin typeface="Maiandra GD" panose="020E0502030308020204" charset="0"/>
              <a:cs typeface="Maiandra GD" panose="020E0502030308020204" charset="0"/>
            </a:endParaRPr>
          </a:p>
          <a:p>
            <a:endParaRPr lang="en-US" altLang="en-US" sz="2800">
              <a:latin typeface="Maiandra GD" panose="020E0502030308020204" charset="0"/>
              <a:cs typeface="Maiandra GD" panose="020E0502030308020204" charset="0"/>
            </a:endParaRPr>
          </a:p>
          <a:p>
            <a:pPr marL="0" indent="0">
              <a:buNone/>
            </a:pPr>
            <a:r>
              <a:rPr lang="zh-CN" altLang="en-US" sz="2800">
                <a:latin typeface="Maiandra GD" panose="020E0502030308020204" charset="0"/>
                <a:cs typeface="Maiandra GD" panose="020E0502030308020204" charset="0"/>
              </a:rPr>
              <a:t>📊</a:t>
            </a:r>
            <a:r>
              <a:rPr lang="en-US" altLang="en-US" sz="2800">
                <a:latin typeface="Maiandra GD" panose="020E0502030308020204" charset="0"/>
                <a:cs typeface="Maiandra GD" panose="020E0502030308020204" charset="0"/>
              </a:rPr>
              <a:t> Implikasi psikologis:</a:t>
            </a:r>
            <a:endParaRPr lang="en-US" altLang="en-US" sz="2800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 sz="2800">
                <a:latin typeface="Maiandra GD" panose="020E0502030308020204" charset="0"/>
                <a:cs typeface="Maiandra GD" panose="020E0502030308020204" charset="0"/>
              </a:rPr>
              <a:t>FOMO memperkuat perilaku konsumtif impulsif dan menurunkan kontrol diri finansial, karena keputusan membeli didorong oleh tekanan sosial, bukan kebutuhan nyata.</a:t>
            </a:r>
            <a:endParaRPr lang="en-US" altLang="en-US" sz="2800">
              <a:latin typeface="Maiandra GD" panose="020E0502030308020204" charset="0"/>
              <a:cs typeface="Maiandra GD" panose="020E050203030802020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386840"/>
            <a:ext cx="11570335" cy="484886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20675"/>
            <a:ext cx="10972800" cy="5805805"/>
          </a:xfrm>
        </p:spPr>
        <p:txBody>
          <a:bodyPr/>
          <a:p>
            <a:pPr marL="0" indent="0" algn="ctr">
              <a:buNone/>
            </a:pPr>
            <a:endParaRPr lang="en-US" altLang="en-US" sz="2800"/>
          </a:p>
          <a:p>
            <a:pPr marL="0" indent="0" algn="ctr">
              <a:buNone/>
            </a:pPr>
            <a:endParaRPr lang="en-US" altLang="en-US" sz="2400">
              <a:latin typeface="Maiandra GD" panose="020E0502030308020204" charset="0"/>
              <a:cs typeface="Maiandra GD" panose="020E0502030308020204" charset="0"/>
            </a:endParaRPr>
          </a:p>
          <a:p>
            <a:pPr marL="0" indent="0" algn="ctr">
              <a:buNone/>
            </a:pPr>
            <a:r>
              <a:rPr lang="en-US" altLang="en-US" sz="2400">
                <a:latin typeface="Maiandra GD" panose="020E0502030308020204" charset="0"/>
                <a:cs typeface="Maiandra GD" panose="020E0502030308020204" charset="0"/>
              </a:rPr>
              <a:t>“Perilaku ekonomi bukan hanya soal uang dan kebutuhan, tetapi juga tentang nilai, tanggung jawab, dan kesadaran sosial.</a:t>
            </a:r>
            <a:endParaRPr lang="en-US" altLang="en-US" sz="2400">
              <a:latin typeface="Maiandra GD" panose="020E0502030308020204" charset="0"/>
              <a:cs typeface="Maiandra GD" panose="020E0502030308020204" charset="0"/>
            </a:endParaRPr>
          </a:p>
          <a:p>
            <a:pPr marL="0" indent="0" algn="ctr">
              <a:buNone/>
            </a:pPr>
            <a:endParaRPr lang="en-US" altLang="en-US" sz="2400">
              <a:latin typeface="Maiandra GD" panose="020E0502030308020204" charset="0"/>
              <a:cs typeface="Maiandra GD" panose="020E0502030308020204" charset="0"/>
            </a:endParaRPr>
          </a:p>
          <a:p>
            <a:pPr marL="0" indent="0" algn="ctr">
              <a:buNone/>
            </a:pPr>
            <a:r>
              <a:rPr lang="en-US" altLang="en-US" sz="2400">
                <a:latin typeface="Maiandra GD" panose="020E0502030308020204" charset="0"/>
                <a:cs typeface="Maiandra GD" panose="020E0502030308020204" charset="0"/>
              </a:rPr>
              <a:t>Melalui proses sosialisasi, kita belajar bahwa cara kita mengelola uang, menabung, dan berbelanja mencerminkan nilai-nilai yang kita anut — seperti kejujuran, kesederhanaan, dan empati terhadap orang lain.</a:t>
            </a:r>
            <a:endParaRPr lang="en-US" altLang="en-US" sz="2400">
              <a:latin typeface="Maiandra GD" panose="020E0502030308020204" charset="0"/>
              <a:cs typeface="Maiandra GD" panose="020E0502030308020204" charset="0"/>
            </a:endParaRPr>
          </a:p>
          <a:p>
            <a:pPr marL="0" indent="0" algn="ctr">
              <a:buNone/>
            </a:pPr>
            <a:endParaRPr lang="en-US" altLang="en-US" sz="2400">
              <a:latin typeface="Maiandra GD" panose="020E0502030308020204" charset="0"/>
              <a:cs typeface="Maiandra GD" panose="020E0502030308020204" charset="0"/>
            </a:endParaRPr>
          </a:p>
          <a:p>
            <a:pPr marL="0" indent="0" algn="ctr">
              <a:buNone/>
            </a:pPr>
            <a:r>
              <a:rPr lang="en-US" altLang="en-US" sz="2400">
                <a:latin typeface="Maiandra GD" panose="020E0502030308020204" charset="0"/>
                <a:cs typeface="Maiandra GD" panose="020E0502030308020204" charset="0"/>
              </a:rPr>
              <a:t>Sebagai calon Sarjana Psikologi, penting untuk memahami bahwa keputusan ekonomi selalu memiliki dimensi psikologis dan sosial: bagaimana kita menggunakan sumber daya pribadi seharusnya tidak hanya bermanfaat bagi diri sendiri, tetapi juga membawa kebaikan bagi lingkungan sekitar.”</a:t>
            </a:r>
            <a:endParaRPr lang="en-US" altLang="en-US" sz="2400">
              <a:latin typeface="Maiandra GD" panose="020E0502030308020204" charset="0"/>
              <a:cs typeface="Maiandra GD" panose="020E050203030802020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latin typeface="Maiandra GD" panose="020E0502030308020204" charset="0"/>
                <a:cs typeface="Maiandra GD" panose="020E0502030308020204" charset="0"/>
              </a:rPr>
              <a:t>KUIS</a:t>
            </a:r>
            <a:endParaRPr lang="en-US">
              <a:latin typeface="Maiandra GD" panose="020E0502030308020204" charset="0"/>
              <a:cs typeface="Maiandra GD" panose="020E050203030802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74065"/>
            <a:ext cx="10972800" cy="5775960"/>
          </a:xfrm>
        </p:spPr>
        <p:txBody>
          <a:bodyPr/>
          <a:p>
            <a:pPr marL="0" indent="0">
              <a:buNone/>
            </a:pPr>
            <a:endParaRPr lang="en-US" altLang="en-US"/>
          </a:p>
          <a:p>
            <a:pPr marL="514350" indent="-514350">
              <a:buAutoNum type="arabicPeriod"/>
            </a:pPr>
            <a:r>
              <a:rPr lang="en-US" altLang="en-US">
                <a:latin typeface="Maiandra GD" panose="020E0502030308020204" charset="0"/>
                <a:cs typeface="Maiandra GD" panose="020E0502030308020204" charset="0"/>
              </a:rPr>
              <a:t>Jelaskan bagaimana proses sosialisasi ekonomi dapat membentuk cara dirimu mengelola uang dan mengambil keputusan konsumsi!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  <a:p>
            <a:pPr marL="514350" indent="-514350">
              <a:buAutoNum type="arabicPeriod"/>
            </a:pPr>
            <a:r>
              <a:rPr lang="en-US" altLang="en-US">
                <a:latin typeface="Maiandra GD" panose="020E0502030308020204" charset="0"/>
                <a:cs typeface="Maiandra GD" panose="020E0502030308020204" charset="0"/>
              </a:rPr>
              <a:t>Berikan contoh nyata bagaimana tekanan kelompok dan norma sosial dapat mempengaruhi perilaku konsumsi dirimu!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  <a:p>
            <a:pPr marL="514350" indent="-514350">
              <a:buAutoNum type="arabicPeriod"/>
            </a:pPr>
            <a:r>
              <a:rPr lang="en-US" altLang="en-US">
                <a:latin typeface="Maiandra GD" panose="020E0502030308020204" charset="0"/>
                <a:cs typeface="Maiandra GD" panose="020E0502030308020204" charset="0"/>
              </a:rPr>
              <a:t>Jelaskan apa yang dimaksud dengan social comparison dan bagaimana hal tersebut dapat memicu perilaku konsumtif dirimu, seperti FOMO (Fear of Missing Out) dalam tren gadget!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68400" y="1367790"/>
            <a:ext cx="10271125" cy="51542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br>
              <a:rPr lang="en-US" altLang="en-US">
                <a:sym typeface="+mn-ea"/>
              </a:rPr>
            </a:br>
            <a:r>
              <a:rPr lang="en-US" altLang="en-US">
                <a:latin typeface="Maiandra GD" panose="020E0502030308020204" charset="0"/>
                <a:cs typeface="Maiandra GD" panose="020E0502030308020204" charset="0"/>
                <a:sym typeface="+mn-ea"/>
              </a:rPr>
              <a:t>1. Pengertian Sosialisasi Ekonomi</a:t>
            </a:r>
            <a:br>
              <a:rPr lang="en-US" altLang="en-US">
                <a:latin typeface="Maiandra GD" panose="020E0502030308020204" charset="0"/>
                <a:cs typeface="Maiandra GD" panose="020E0502030308020204" charset="0"/>
              </a:rPr>
            </a:b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09370"/>
            <a:ext cx="10972800" cy="4817110"/>
          </a:xfrm>
        </p:spPr>
        <p:txBody>
          <a:bodyPr/>
          <a:p>
            <a:endParaRPr lang="en-US" altLang="en-US"/>
          </a:p>
          <a:p>
            <a:r>
              <a:rPr lang="en-US" altLang="en-US">
                <a:latin typeface="Maiandra GD" panose="020E0502030308020204" charset="0"/>
                <a:cs typeface="Maiandra GD" panose="020E0502030308020204" charset="0"/>
              </a:rPr>
              <a:t>Sosialisasi ekonomi adalah proses belajar individu mengenai nilai, norma, dan perilaku ekonomi yang berlaku di masyarakat.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>
                <a:latin typeface="Maiandra GD" panose="020E0502030308020204" charset="0"/>
                <a:cs typeface="Maiandra GD" panose="020E0502030308020204" charset="0"/>
              </a:rPr>
              <a:t>Melalui sosialisasi, seseorang belajar bagaimana mengelola uang, menabung, berbelanja, bekerja, dan mengkonsumsi sesuai dengan harapan sosial di lingkungannya.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  <a:p>
            <a:pPr marL="0" indent="0">
              <a:buNone/>
            </a:pP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latin typeface="Maiandra GD" panose="020E0502030308020204" charset="0"/>
                <a:cs typeface="Maiandra GD" panose="020E0502030308020204" charset="0"/>
              </a:rPr>
              <a:t>Sumber Sosialisasi Ekonomi</a:t>
            </a:r>
            <a:endParaRPr lang="en-US">
              <a:latin typeface="Maiandra GD" panose="020E0502030308020204" charset="0"/>
              <a:cs typeface="Maiandra GD" panose="020E050203030802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>
                <a:latin typeface="Maiandra GD" panose="020E0502030308020204" charset="0"/>
                <a:cs typeface="Maiandra GD" panose="020E0502030308020204" charset="0"/>
                <a:sym typeface="+mn-ea"/>
              </a:rPr>
              <a:t>Keluarga → anak belajar nilai uang, menabung, konsumsi hemat.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>
                <a:latin typeface="Maiandra GD" panose="020E0502030308020204" charset="0"/>
                <a:cs typeface="Maiandra GD" panose="020E0502030308020204" charset="0"/>
                <a:sym typeface="+mn-ea"/>
              </a:rPr>
              <a:t>Teman sebaya → memengaruhi gaya hidup dan tren konsumsi.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>
                <a:latin typeface="Maiandra GD" panose="020E0502030308020204" charset="0"/>
                <a:cs typeface="Maiandra GD" panose="020E0502030308020204" charset="0"/>
                <a:sym typeface="+mn-ea"/>
              </a:rPr>
              <a:t>Media &amp; influencer → membentuk persepsi tentang “apa yang keren” atau “apa yang seharusnya dimiliki.”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>
                <a:latin typeface="Maiandra GD" panose="020E0502030308020204" charset="0"/>
                <a:cs typeface="Maiandra GD" panose="020E0502030308020204" charset="0"/>
                <a:sym typeface="+mn-ea"/>
              </a:rPr>
              <a:t>Institusi pendidikan &amp; budaya kerja → menanamkan nilai ekonomi tertentu (misal: produktivitas, efisiensi).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  <a:p>
            <a:endParaRPr lang="en-US">
              <a:latin typeface="Maiandra GD" panose="020E0502030308020204" charset="0"/>
              <a:cs typeface="Maiandra GD" panose="020E05020303080202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br>
              <a:rPr lang="zh-CN" altLang="en-US" sz="3600">
                <a:sym typeface="+mn-ea"/>
              </a:rPr>
            </a:br>
            <a:r>
              <a:rPr lang="zh-CN" altLang="en-US" sz="3600">
                <a:latin typeface="Maiandra GD" panose="020E0502030308020204" charset="0"/>
                <a:cs typeface="Maiandra GD" panose="020E0502030308020204" charset="0"/>
                <a:sym typeface="+mn-ea"/>
              </a:rPr>
              <a:t>🌍</a:t>
            </a:r>
            <a:r>
              <a:rPr lang="en-US" altLang="en-US" sz="3600">
                <a:latin typeface="Maiandra GD" panose="020E0502030308020204" charset="0"/>
                <a:cs typeface="Maiandra GD" panose="020E0502030308020204" charset="0"/>
                <a:sym typeface="+mn-ea"/>
              </a:rPr>
              <a:t> Pengaruh Sosial dalam Perilaku Ekonomi</a:t>
            </a:r>
            <a:br>
              <a:rPr lang="en-US" altLang="en-US" sz="3600">
                <a:latin typeface="Maiandra GD" panose="020E0502030308020204" charset="0"/>
                <a:cs typeface="Maiandra GD" panose="020E0502030308020204" charset="0"/>
              </a:rPr>
            </a:br>
            <a:endParaRPr lang="en-US" altLang="en-US" sz="3600">
              <a:latin typeface="Maiandra GD" panose="020E0502030308020204" charset="0"/>
              <a:cs typeface="Maiandra GD" panose="020E050203030802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>
                <a:latin typeface="Maiandra GD" panose="020E0502030308020204" charset="0"/>
                <a:cs typeface="Maiandra GD" panose="020E0502030308020204" charset="0"/>
              </a:rPr>
              <a:t>1. Norma Sosial &amp; Tekanan Kelompok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 sz="2400">
                <a:latin typeface="Maiandra GD" panose="020E0502030308020204" charset="0"/>
                <a:cs typeface="Maiandra GD" panose="020E0502030308020204" charset="0"/>
              </a:rPr>
              <a:t>Norma sosial adalah aturan tidak tertulis yang menentukan perilaku yang dianggap “pant layak” dalam suatu kelompok atau masyarakat.</a:t>
            </a:r>
            <a:endParaRPr lang="en-US" altLang="en-US" sz="2400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 sz="2400">
                <a:latin typeface="Maiandra GD" panose="020E0502030308020204" charset="0"/>
                <a:cs typeface="Maiandra GD" panose="020E0502030308020204" charset="0"/>
              </a:rPr>
              <a:t>Tekanan kelompok muncul ketika individu merasa perlu menyesuaikan diri dengan perilaku ekonomi kelompoknya.</a:t>
            </a:r>
            <a:endParaRPr lang="en-US" altLang="en-US" sz="2400">
              <a:latin typeface="Maiandra GD" panose="020E0502030308020204" charset="0"/>
              <a:cs typeface="Maiandra GD" panose="020E0502030308020204" charset="0"/>
            </a:endParaRPr>
          </a:p>
          <a:p>
            <a:pPr marL="0" indent="0">
              <a:buNone/>
            </a:pPr>
            <a:endParaRPr lang="zh-CN" altLang="en-US" sz="2400" i="1">
              <a:latin typeface="Maiandra GD" panose="020E0502030308020204" charset="0"/>
              <a:cs typeface="Maiandra GD" panose="020E0502030308020204" charset="0"/>
            </a:endParaRPr>
          </a:p>
          <a:p>
            <a:pPr marL="0" indent="0">
              <a:buNone/>
            </a:pPr>
            <a:r>
              <a:rPr lang="zh-CN" altLang="en-US" sz="2400">
                <a:latin typeface="Maiandra GD" panose="020E0502030308020204" charset="0"/>
                <a:cs typeface="Maiandra GD" panose="020E0502030308020204" charset="0"/>
              </a:rPr>
              <a:t>💡</a:t>
            </a:r>
            <a:r>
              <a:rPr lang="en-US" altLang="en-US" sz="2400">
                <a:latin typeface="Maiandra GD" panose="020E0502030308020204" charset="0"/>
                <a:cs typeface="Maiandra GD" panose="020E0502030308020204" charset="0"/>
              </a:rPr>
              <a:t> </a:t>
            </a:r>
            <a:r>
              <a:rPr lang="en-US" altLang="en-US" sz="2400" i="1">
                <a:latin typeface="Maiandra GD" panose="020E0502030308020204" charset="0"/>
                <a:cs typeface="Maiandra GD" panose="020E0502030308020204" charset="0"/>
              </a:rPr>
              <a:t>Contoh:</a:t>
            </a:r>
            <a:endParaRPr lang="en-US" altLang="en-US" sz="2400" i="1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 sz="2400">
                <a:latin typeface="Maiandra GD" panose="020E0502030308020204" charset="0"/>
                <a:cs typeface="Maiandra GD" panose="020E0502030308020204" charset="0"/>
              </a:rPr>
              <a:t>Mahasiswa yang ikut nongkrong di kafe mahal agar dianggap “gaul” walau sebenarnya tidak mampu.</a:t>
            </a:r>
            <a:endParaRPr lang="en-US" altLang="en-US" sz="2400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 sz="2400">
                <a:latin typeface="Maiandra GD" panose="020E0502030308020204" charset="0"/>
                <a:cs typeface="Maiandra GD" panose="020E0502030308020204" charset="0"/>
              </a:rPr>
              <a:t>Pegawai baru membeli baju kantor bermerek agar terlihat profesional seperti rekan-rekannya.</a:t>
            </a:r>
            <a:endParaRPr lang="en-US" altLang="en-US" sz="2400">
              <a:latin typeface="Maiandra GD" panose="020E0502030308020204" charset="0"/>
              <a:cs typeface="Maiandra GD" panose="020E05020303080202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>
              <a:latin typeface="Maiandra GD" panose="020E0502030308020204" charset="0"/>
              <a:cs typeface="Maiandra GD" panose="020E0502030308020204" charset="0"/>
            </a:endParaRPr>
          </a:p>
          <a:p>
            <a:pPr marL="0" indent="0">
              <a:buNone/>
            </a:pPr>
            <a:r>
              <a:rPr lang="zh-CN" altLang="en-US">
                <a:latin typeface="Maiandra GD" panose="020E0502030308020204" charset="0"/>
                <a:cs typeface="Maiandra GD" panose="020E0502030308020204" charset="0"/>
              </a:rPr>
              <a:t>📚</a:t>
            </a:r>
            <a:r>
              <a:rPr lang="en-US" altLang="en-US">
                <a:latin typeface="Maiandra GD" panose="020E0502030308020204" charset="0"/>
                <a:cs typeface="Maiandra GD" panose="020E0502030308020204" charset="0"/>
              </a:rPr>
              <a:t> Keterkaitan psikologis: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>
                <a:latin typeface="Maiandra GD" panose="020E0502030308020204" charset="0"/>
                <a:cs typeface="Maiandra GD" panose="020E0502030308020204" charset="0"/>
              </a:rPr>
              <a:t>Norma sosial berfungsi sebagai social script yang membimbing perilaku konsumtif sesuai ekspektasi sosial → bisa mengarah ke konformitas ekonomi.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br>
              <a:rPr lang="en-US" altLang="en-US">
                <a:sym typeface="+mn-ea"/>
              </a:rPr>
            </a:br>
            <a:r>
              <a:rPr lang="en-US" altLang="en-US">
                <a:latin typeface="Maiandra GD" panose="020E0502030308020204" charset="0"/>
                <a:cs typeface="Maiandra GD" panose="020E0502030308020204" charset="0"/>
                <a:sym typeface="+mn-ea"/>
              </a:rPr>
              <a:t>2. Social Comparison dalam Konsumsi</a:t>
            </a:r>
            <a:br>
              <a:rPr lang="en-US" altLang="en-US">
                <a:latin typeface="Maiandra GD" panose="020E0502030308020204" charset="0"/>
                <a:cs typeface="Maiandra GD" panose="020E0502030308020204" charset="0"/>
              </a:rPr>
            </a:b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37945"/>
            <a:ext cx="10972800" cy="4788535"/>
          </a:xfrm>
        </p:spPr>
        <p:txBody>
          <a:bodyPr/>
          <a:p>
            <a:r>
              <a:rPr lang="en-US" altLang="en-US" sz="2400">
                <a:latin typeface="Maiandra GD" panose="020E0502030308020204" charset="0"/>
                <a:cs typeface="Maiandra GD" panose="020E0502030308020204" charset="0"/>
              </a:rPr>
              <a:t>Teori Social Comparison (Festinger, 1954) menjelaskan bahwa individu cenderung membandingkan diri dengan orang lain untuk menilai posisi sosial dan ekonominya.</a:t>
            </a:r>
            <a:endParaRPr lang="en-US" altLang="en-US" sz="2400">
              <a:latin typeface="Maiandra GD" panose="020E0502030308020204" charset="0"/>
              <a:cs typeface="Maiandra GD" panose="020E0502030308020204" charset="0"/>
            </a:endParaRPr>
          </a:p>
          <a:p>
            <a:pPr marL="0" indent="0">
              <a:buNone/>
            </a:pPr>
            <a:endParaRPr lang="en-US" altLang="en-US" sz="2400">
              <a:latin typeface="Maiandra GD" panose="020E0502030308020204" charset="0"/>
              <a:cs typeface="Maiandra GD" panose="020E0502030308020204" charset="0"/>
            </a:endParaRPr>
          </a:p>
          <a:p>
            <a:pPr marL="0" indent="0">
              <a:buNone/>
            </a:pPr>
            <a:r>
              <a:rPr lang="en-US" altLang="en-US" sz="2400">
                <a:latin typeface="Maiandra GD" panose="020E0502030308020204" charset="0"/>
                <a:cs typeface="Maiandra GD" panose="020E0502030308020204" charset="0"/>
              </a:rPr>
              <a:t>Ada dua bentuk utama:</a:t>
            </a:r>
            <a:endParaRPr lang="en-US" altLang="en-US" sz="2400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 sz="2400" i="1">
                <a:latin typeface="Maiandra GD" panose="020E0502030308020204" charset="0"/>
                <a:cs typeface="Maiandra GD" panose="020E0502030308020204" charset="0"/>
              </a:rPr>
              <a:t>Upward comparison</a:t>
            </a:r>
            <a:r>
              <a:rPr lang="en-US" altLang="en-US" sz="2400">
                <a:latin typeface="Maiandra GD" panose="020E0502030308020204" charset="0"/>
                <a:cs typeface="Maiandra GD" panose="020E0502030308020204" charset="0"/>
              </a:rPr>
              <a:t> → membandingkan diri dengan orang yang lebih sukses atau lebih kaya → bisa memotivasi atau justru menimbulkan iri &amp; stres keuangan.</a:t>
            </a:r>
            <a:endParaRPr lang="en-US" altLang="en-US" sz="2400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 sz="2400" i="1">
                <a:latin typeface="Maiandra GD" panose="020E0502030308020204" charset="0"/>
                <a:cs typeface="Maiandra GD" panose="020E0502030308020204" charset="0"/>
              </a:rPr>
              <a:t>Downward comparison</a:t>
            </a:r>
            <a:r>
              <a:rPr lang="en-US" altLang="en-US" sz="2400">
                <a:latin typeface="Maiandra GD" panose="020E0502030308020204" charset="0"/>
                <a:cs typeface="Maiandra GD" panose="020E0502030308020204" charset="0"/>
              </a:rPr>
              <a:t> → membandingkan diri dengan orang yang lebih miskin → meningkatkan harga diri, tapi bisa juga memunculkan sikap konsumtif berlebihan.</a:t>
            </a:r>
            <a:endParaRPr lang="en-US" altLang="en-US" sz="2400">
              <a:latin typeface="Maiandra GD" panose="020E0502030308020204" charset="0"/>
              <a:cs typeface="Maiandra GD" panose="020E0502030308020204" charset="0"/>
            </a:endParaRPr>
          </a:p>
          <a:p>
            <a:pPr marL="0" indent="0">
              <a:buNone/>
            </a:pPr>
            <a:endParaRPr lang="en-US" altLang="en-US" sz="2400">
              <a:latin typeface="Maiandra GD" panose="020E0502030308020204" charset="0"/>
              <a:cs typeface="Maiandra GD" panose="020E050203030802020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>
              <a:sym typeface="+mn-ea"/>
            </a:endParaRPr>
          </a:p>
          <a:p>
            <a:pPr marL="0" indent="0">
              <a:buNone/>
            </a:pPr>
            <a:r>
              <a:rPr lang="zh-CN" altLang="en-US">
                <a:latin typeface="Maiandra GD" panose="020E0502030308020204" charset="0"/>
                <a:cs typeface="Maiandra GD" panose="020E0502030308020204" charset="0"/>
                <a:sym typeface="+mn-ea"/>
              </a:rPr>
              <a:t>💡</a:t>
            </a:r>
            <a:r>
              <a:rPr lang="en-US" altLang="en-US">
                <a:latin typeface="Maiandra GD" panose="020E0502030308020204" charset="0"/>
                <a:cs typeface="Maiandra GD" panose="020E0502030308020204" charset="0"/>
                <a:sym typeface="+mn-ea"/>
              </a:rPr>
              <a:t> Contoh: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>
                <a:latin typeface="Maiandra GD" panose="020E0502030308020204" charset="0"/>
                <a:cs typeface="Maiandra GD" panose="020E0502030308020204" charset="0"/>
                <a:sym typeface="+mn-ea"/>
              </a:rPr>
              <a:t>Seseorang membeli iPhone terbaru bukan karena butuh, tapi karena “semua teman sudah pakai.”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  <a:p>
            <a:endParaRPr lang="en-US">
              <a:latin typeface="Maiandra GD" panose="020E0502030308020204" charset="0"/>
              <a:cs typeface="Maiandra GD" panose="020E050203030802020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br>
              <a:rPr lang="en-US" altLang="en-US" sz="3600">
                <a:sym typeface="+mn-ea"/>
              </a:rPr>
            </a:br>
            <a:r>
              <a:rPr lang="en-US" altLang="en-US" sz="3600">
                <a:latin typeface="Maiandra GD" panose="020E0502030308020204" charset="0"/>
                <a:cs typeface="Maiandra GD" panose="020E0502030308020204" charset="0"/>
                <a:sym typeface="+mn-ea"/>
              </a:rPr>
              <a:t>3. Efek Status &amp; Gaya Hidup</a:t>
            </a:r>
            <a:br>
              <a:rPr lang="en-US" altLang="en-US" sz="3600">
                <a:latin typeface="Maiandra GD" panose="020E0502030308020204" charset="0"/>
                <a:cs typeface="Maiandra GD" panose="020E0502030308020204" charset="0"/>
              </a:rPr>
            </a:br>
            <a:endParaRPr lang="en-US" altLang="en-US" sz="3600">
              <a:latin typeface="Maiandra GD" panose="020E0502030308020204" charset="0"/>
              <a:cs typeface="Maiandra GD" panose="020E050203030802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 altLang="en-US"/>
          </a:p>
          <a:p>
            <a:r>
              <a:rPr lang="en-US" altLang="en-US">
                <a:latin typeface="Maiandra GD" panose="020E0502030308020204" charset="0"/>
                <a:cs typeface="Maiandra GD" panose="020E0502030308020204" charset="0"/>
              </a:rPr>
              <a:t>Konsumsi sering digunakan untuk menunjukkan status sosial dan membangun personal identity.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>
                <a:latin typeface="Maiandra GD" panose="020E0502030308020204" charset="0"/>
                <a:cs typeface="Maiandra GD" panose="020E0502030308020204" charset="0"/>
              </a:rPr>
              <a:t>Dalam psikologi ekonomi disebut sebagai konsumsi simbolik — membeli barang bukan karena fungsi, tetapi karena makna sosialnya.</a:t>
            </a:r>
            <a:endParaRPr lang="en-US" altLang="en-US">
              <a:latin typeface="Maiandra GD" panose="020E0502030308020204" charset="0"/>
              <a:cs typeface="Maiandra GD" panose="020E050203030802020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77825"/>
            <a:ext cx="10972800" cy="5748655"/>
          </a:xfrm>
        </p:spPr>
        <p:txBody>
          <a:bodyPr/>
          <a:p>
            <a:pPr marL="0" indent="0">
              <a:buNone/>
            </a:pPr>
            <a:endParaRPr lang="zh-CN" altLang="en-US" sz="2800">
              <a:latin typeface="Maiandra GD" panose="020E0502030308020204" charset="0"/>
              <a:cs typeface="Maiandra GD" panose="020E0502030308020204" charset="0"/>
            </a:endParaRPr>
          </a:p>
          <a:p>
            <a:pPr marL="0" indent="0">
              <a:buNone/>
            </a:pPr>
            <a:r>
              <a:rPr lang="zh-CN" altLang="en-US" sz="2800">
                <a:latin typeface="Maiandra GD" panose="020E0502030308020204" charset="0"/>
                <a:cs typeface="Maiandra GD" panose="020E0502030308020204" charset="0"/>
              </a:rPr>
              <a:t>💎</a:t>
            </a:r>
            <a:r>
              <a:rPr lang="en-US" altLang="en-US" sz="2800">
                <a:latin typeface="Maiandra GD" panose="020E0502030308020204" charset="0"/>
                <a:cs typeface="Maiandra GD" panose="020E0502030308020204" charset="0"/>
              </a:rPr>
              <a:t> </a:t>
            </a:r>
            <a:r>
              <a:rPr lang="en-US" altLang="en-US" sz="2800" i="1">
                <a:latin typeface="Maiandra GD" panose="020E0502030308020204" charset="0"/>
                <a:cs typeface="Maiandra GD" panose="020E0502030308020204" charset="0"/>
              </a:rPr>
              <a:t>Efek Status</a:t>
            </a:r>
            <a:r>
              <a:rPr lang="en-US" altLang="en-US" sz="2800">
                <a:latin typeface="Maiandra GD" panose="020E0502030308020204" charset="0"/>
                <a:cs typeface="Maiandra GD" panose="020E0502030308020204" charset="0"/>
              </a:rPr>
              <a:t>:</a:t>
            </a:r>
            <a:endParaRPr lang="en-US" altLang="en-US" sz="2800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 sz="2800">
                <a:latin typeface="Maiandra GD" panose="020E0502030308020204" charset="0"/>
                <a:cs typeface="Maiandra GD" panose="020E0502030308020204" charset="0"/>
              </a:rPr>
              <a:t>Barang mahal dipakai untuk menunjukkan keberhasilan atau prestise.</a:t>
            </a:r>
            <a:endParaRPr lang="en-US" altLang="en-US" sz="2800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 sz="2800">
                <a:latin typeface="Maiandra GD" panose="020E0502030308020204" charset="0"/>
                <a:cs typeface="Maiandra GD" panose="020E0502030308020204" charset="0"/>
              </a:rPr>
              <a:t>Fenomena Veblen effect → semakin mahal barang, semakin diinginkan karena memberi kesan “elit”.</a:t>
            </a:r>
            <a:endParaRPr lang="en-US" altLang="en-US" sz="2800">
              <a:latin typeface="Maiandra GD" panose="020E0502030308020204" charset="0"/>
              <a:cs typeface="Maiandra GD" panose="020E0502030308020204" charset="0"/>
            </a:endParaRPr>
          </a:p>
          <a:p>
            <a:pPr marL="0" indent="0">
              <a:buNone/>
            </a:pPr>
            <a:endParaRPr lang="en-US" altLang="en-US" sz="2800">
              <a:latin typeface="Maiandra GD" panose="020E0502030308020204" charset="0"/>
              <a:cs typeface="Maiandra GD" panose="020E0502030308020204" charset="0"/>
            </a:endParaRPr>
          </a:p>
          <a:p>
            <a:pPr marL="0" indent="0">
              <a:buNone/>
            </a:pPr>
            <a:r>
              <a:rPr lang="zh-CN" altLang="en-US" sz="2800">
                <a:latin typeface="Maiandra GD" panose="020E0502030308020204" charset="0"/>
                <a:cs typeface="Maiandra GD" panose="020E0502030308020204" charset="0"/>
              </a:rPr>
              <a:t>🎭</a:t>
            </a:r>
            <a:r>
              <a:rPr lang="en-US" altLang="en-US" sz="2800">
                <a:latin typeface="Maiandra GD" panose="020E0502030308020204" charset="0"/>
                <a:cs typeface="Maiandra GD" panose="020E0502030308020204" charset="0"/>
              </a:rPr>
              <a:t> </a:t>
            </a:r>
            <a:r>
              <a:rPr lang="en-US" altLang="en-US" sz="2800" i="1">
                <a:latin typeface="Maiandra GD" panose="020E0502030308020204" charset="0"/>
                <a:cs typeface="Maiandra GD" panose="020E0502030308020204" charset="0"/>
              </a:rPr>
              <a:t>Gaya Hidup</a:t>
            </a:r>
            <a:r>
              <a:rPr lang="en-US" altLang="en-US" sz="2800">
                <a:latin typeface="Maiandra GD" panose="020E0502030308020204" charset="0"/>
                <a:cs typeface="Maiandra GD" panose="020E0502030308020204" charset="0"/>
              </a:rPr>
              <a:t>:</a:t>
            </a:r>
            <a:endParaRPr lang="en-US" altLang="en-US" sz="2800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 sz="2800">
                <a:latin typeface="Maiandra GD" panose="020E0502030308020204" charset="0"/>
                <a:cs typeface="Maiandra GD" panose="020E0502030308020204" charset="0"/>
              </a:rPr>
              <a:t>Pilihan konsumsi (pakaian, makanan, tempat nongkrong) menjadi simbol identitas diri.</a:t>
            </a:r>
            <a:endParaRPr lang="en-US" altLang="en-US" sz="2800">
              <a:latin typeface="Maiandra GD" panose="020E0502030308020204" charset="0"/>
              <a:cs typeface="Maiandra GD" panose="020E0502030308020204" charset="0"/>
            </a:endParaRPr>
          </a:p>
          <a:p>
            <a:r>
              <a:rPr lang="en-US" altLang="en-US" sz="2800">
                <a:latin typeface="Maiandra GD" panose="020E0502030308020204" charset="0"/>
                <a:cs typeface="Maiandra GD" panose="020E0502030308020204" charset="0"/>
              </a:rPr>
              <a:t>Konsumen mengikuti trend agar dianggap modern, sukses, atau “up-to-date”.</a:t>
            </a:r>
            <a:endParaRPr lang="en-US" altLang="en-US" sz="2800">
              <a:latin typeface="Maiandra GD" panose="020E0502030308020204" charset="0"/>
              <a:cs typeface="Maiandra GD" panose="020E05020303080202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4287</Words>
  <Application>WPS Presentation</Application>
  <PresentationFormat>Widescreen</PresentationFormat>
  <Paragraphs>84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Arial</vt:lpstr>
      <vt:lpstr>SimSun</vt:lpstr>
      <vt:lpstr>Wingdings</vt:lpstr>
      <vt:lpstr>Maiandra GD</vt:lpstr>
      <vt:lpstr>Microsoft YaHei</vt:lpstr>
      <vt:lpstr>Arial Unicode MS</vt:lpstr>
      <vt:lpstr>Calibri</vt:lpstr>
      <vt:lpstr>Default Design</vt:lpstr>
      <vt:lpstr>Sosial Ekonomi &amp; Pengaruh Sosial</vt:lpstr>
      <vt:lpstr> 1. Pengertian Sosialisasi Ekonomi </vt:lpstr>
      <vt:lpstr>Sumber Sosialisasi Ekonomi</vt:lpstr>
      <vt:lpstr> 🌍 Pengaruh Sosial dalam Perilaku Ekonomi </vt:lpstr>
      <vt:lpstr>PowerPoint 演示文稿</vt:lpstr>
      <vt:lpstr> 2. Social Comparison dalam Konsumsi </vt:lpstr>
      <vt:lpstr>PowerPoint 演示文稿</vt:lpstr>
      <vt:lpstr> 3. Efek Status &amp; Gaya Hidup </vt:lpstr>
      <vt:lpstr>PowerPoint 演示文稿</vt:lpstr>
      <vt:lpstr> 4. Contoh Aktual: FOMO &amp; Tren Gadget </vt:lpstr>
      <vt:lpstr>PowerPoint 演示文稿</vt:lpstr>
      <vt:lpstr>PowerPoint 演示文稿</vt:lpstr>
      <vt:lpstr>PowerPoint 演示文稿</vt:lpstr>
      <vt:lpstr>KUIS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Lily Mayawati</dc:creator>
  <cp:lastModifiedBy>Lily Mayawati</cp:lastModifiedBy>
  <cp:revision>9</cp:revision>
  <dcterms:created xsi:type="dcterms:W3CDTF">2025-07-23T00:59:00Z</dcterms:created>
  <dcterms:modified xsi:type="dcterms:W3CDTF">2025-10-21T10:56:26Z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9D4D558320F444E7970910008B736BD5_13</vt:lpwstr>
  </property>
  <property fmtid="{D5CDD505-2E9C-101B-9397-08002B2CF9AE}" pid="3" name="KSOProductBuildVer">
    <vt:lpwstr>1033-12.2.0.23131</vt:lpwstr>
  </property>
</Properties>
</file>